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F78"/>
    <a:srgbClr val="007E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10" autoAdjust="0"/>
    <p:restoredTop sz="94660"/>
  </p:normalViewPr>
  <p:slideViewPr>
    <p:cSldViewPr snapToGrid="0">
      <p:cViewPr>
        <p:scale>
          <a:sx n="20" d="100"/>
          <a:sy n="20" d="100"/>
        </p:scale>
        <p:origin x="1976"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924F16-6B29-43BE-99FC-8A6C85DE35BB}"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405091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924F16-6B29-43BE-99FC-8A6C85DE35BB}"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2582933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924F16-6B29-43BE-99FC-8A6C85DE35BB}"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313145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924F16-6B29-43BE-99FC-8A6C85DE35BB}"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2538985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924F16-6B29-43BE-99FC-8A6C85DE35BB}"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1148888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924F16-6B29-43BE-99FC-8A6C85DE35BB}" type="datetimeFigureOut">
              <a:rPr lang="en-US" smtClean="0"/>
              <a:t>8/3/22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986889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924F16-6B29-43BE-99FC-8A6C85DE35BB}" type="datetimeFigureOut">
              <a:rPr lang="en-US" smtClean="0"/>
              <a:t>8/3/22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441354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924F16-6B29-43BE-99FC-8A6C85DE35BB}" type="datetimeFigureOut">
              <a:rPr lang="en-US" smtClean="0"/>
              <a:t>8/3/22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1083863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924F16-6B29-43BE-99FC-8A6C85DE35BB}" type="datetimeFigureOut">
              <a:rPr lang="en-US" smtClean="0"/>
              <a:t>8/3/22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3033244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C924F16-6B29-43BE-99FC-8A6C85DE35BB}" type="datetimeFigureOut">
              <a:rPr lang="en-US" smtClean="0"/>
              <a:t>8/3/22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397239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C924F16-6B29-43BE-99FC-8A6C85DE35BB}" type="datetimeFigureOut">
              <a:rPr lang="en-US" smtClean="0"/>
              <a:t>8/3/22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916B7-A20F-4949-AC92-6932FC4A03E0}" type="slidenum">
              <a:rPr lang="en-US" smtClean="0"/>
              <a:t>‹#›</a:t>
            </a:fld>
            <a:endParaRPr lang="en-US"/>
          </a:p>
        </p:txBody>
      </p:sp>
    </p:spTree>
    <p:extLst>
      <p:ext uri="{BB962C8B-B14F-4D97-AF65-F5344CB8AC3E}">
        <p14:creationId xmlns:p14="http://schemas.microsoft.com/office/powerpoint/2010/main" val="3903551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C924F16-6B29-43BE-99FC-8A6C85DE35BB}" type="datetimeFigureOut">
              <a:rPr lang="en-US" smtClean="0"/>
              <a:t>8/3/22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3E916B7-A20F-4949-AC92-6932FC4A03E0}" type="slidenum">
              <a:rPr lang="en-US" smtClean="0"/>
              <a:t>‹#›</a:t>
            </a:fld>
            <a:endParaRPr lang="en-US"/>
          </a:p>
        </p:txBody>
      </p:sp>
    </p:spTree>
    <p:extLst>
      <p:ext uri="{BB962C8B-B14F-4D97-AF65-F5344CB8AC3E}">
        <p14:creationId xmlns:p14="http://schemas.microsoft.com/office/powerpoint/2010/main" val="2945616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4DAFD64-D944-4E21-AB71-B3272D3BCFC5}"/>
              </a:ext>
            </a:extLst>
          </p:cNvPr>
          <p:cNvSpPr txBox="1"/>
          <p:nvPr/>
        </p:nvSpPr>
        <p:spPr>
          <a:xfrm>
            <a:off x="10581739" y="5508893"/>
            <a:ext cx="32852258" cy="20774918"/>
          </a:xfrm>
          <a:prstGeom prst="rect">
            <a:avLst/>
          </a:prstGeom>
          <a:solidFill>
            <a:schemeClr val="bg1"/>
          </a:solidFill>
          <a:ln w="92075">
            <a:solidFill>
              <a:srgbClr val="263F78"/>
            </a:solidFill>
          </a:ln>
        </p:spPr>
        <p:txBody>
          <a:bodyPr wrap="square" rtlCol="0">
            <a:spAutoFit/>
          </a:bodyPr>
          <a:lstStyle/>
          <a:p>
            <a:pPr algn="ctr"/>
            <a:r>
              <a:rPr lang="en-US" sz="6000" b="1" dirty="0"/>
              <a:t>Results</a:t>
            </a:r>
          </a:p>
          <a:p>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endParaRPr lang="en-US" sz="3600" i="1" dirty="0"/>
          </a:p>
          <a:p>
            <a:endParaRPr lang="en-US" sz="3600" i="1" dirty="0"/>
          </a:p>
          <a:p>
            <a:pPr marL="857250" indent="-857250">
              <a:buAutoNum type="romanUcPeriod"/>
            </a:pPr>
            <a:endParaRPr lang="en-US" sz="3600" i="1" dirty="0"/>
          </a:p>
          <a:p>
            <a:endParaRPr lang="en-US" sz="3600" i="1" dirty="0"/>
          </a:p>
          <a:p>
            <a:pPr marL="857250" indent="-857250">
              <a:buAutoNum type="romanUcPeriod"/>
            </a:pPr>
            <a:endParaRPr lang="en-US" sz="3600" i="1" dirty="0"/>
          </a:p>
          <a:p>
            <a:endParaRPr lang="en-US" sz="3600" i="1" dirty="0"/>
          </a:p>
          <a:p>
            <a:endParaRPr lang="en-US" sz="3600" i="1" dirty="0"/>
          </a:p>
          <a:p>
            <a:endParaRPr lang="en-US" sz="60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pPr marL="857250" indent="-857250">
              <a:buAutoNum type="romanUcPeriod"/>
            </a:pPr>
            <a:endParaRPr lang="en-US" sz="3600" i="1" dirty="0"/>
          </a:p>
          <a:p>
            <a:endParaRPr lang="en-US" sz="3600" i="1" dirty="0"/>
          </a:p>
          <a:p>
            <a:endParaRPr lang="en-US" sz="3600" i="1" dirty="0"/>
          </a:p>
          <a:p>
            <a:pPr marL="857250" indent="-857250">
              <a:buAutoNum type="romanUcPeriod"/>
            </a:pPr>
            <a:endParaRPr lang="en-US" sz="3600" i="1" dirty="0"/>
          </a:p>
          <a:p>
            <a:endParaRPr lang="en-US" sz="3600" i="1" dirty="0"/>
          </a:p>
          <a:p>
            <a:endParaRPr lang="en-US" sz="3600" i="1" dirty="0"/>
          </a:p>
          <a:p>
            <a:endParaRPr lang="en-US" sz="3600" i="1" dirty="0"/>
          </a:p>
          <a:p>
            <a:endParaRPr lang="en-US" sz="3600" i="1" dirty="0"/>
          </a:p>
        </p:txBody>
      </p:sp>
      <p:sp>
        <p:nvSpPr>
          <p:cNvPr id="25" name="TextBox 24">
            <a:extLst>
              <a:ext uri="{FF2B5EF4-FFF2-40B4-BE49-F238E27FC236}">
                <a16:creationId xmlns:a16="http://schemas.microsoft.com/office/drawing/2014/main" id="{4EB5BE6F-E8D6-4401-808D-A59B6794D971}"/>
              </a:ext>
            </a:extLst>
          </p:cNvPr>
          <p:cNvSpPr txBox="1"/>
          <p:nvPr/>
        </p:nvSpPr>
        <p:spPr>
          <a:xfrm>
            <a:off x="21940528" y="6178398"/>
            <a:ext cx="11755448" cy="24591347"/>
          </a:xfrm>
          <a:prstGeom prst="rect">
            <a:avLst/>
          </a:prstGeom>
          <a:noFill/>
          <a:ln>
            <a:noFill/>
          </a:ln>
        </p:spPr>
        <p:txBody>
          <a:bodyPr wrap="square" rtlCol="0">
            <a:spAutoFit/>
          </a:bodyPr>
          <a:lstStyle/>
          <a:p>
            <a:pPr lvl="0"/>
            <a:r>
              <a:rPr lang="en-US" sz="4400" i="1" dirty="0">
                <a:solidFill>
                  <a:prstClr val="black"/>
                </a:solidFill>
              </a:rPr>
              <a:t>II. Statistical Characteristics of Associations </a:t>
            </a:r>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dirty="0">
              <a:solidFill>
                <a:prstClr val="black"/>
              </a:solidFill>
            </a:endParaRPr>
          </a:p>
          <a:p>
            <a:pPr lvl="0"/>
            <a:endParaRPr lang="en-US" sz="3600"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r>
              <a:rPr lang="en-US" sz="3600" i="1" dirty="0">
                <a:solidFill>
                  <a:prstClr val="black"/>
                </a:solidFill>
              </a:rPr>
              <a:t> </a:t>
            </a: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dirty="0">
              <a:solidFill>
                <a:prstClr val="black"/>
              </a:solidFill>
            </a:endParaRPr>
          </a:p>
          <a:p>
            <a:pPr marL="571500" lvl="0" indent="-571500" algn="just">
              <a:buFont typeface="Arial" panose="020B0604020202020204" pitchFamily="34" charset="0"/>
              <a:buChar char="•"/>
            </a:pPr>
            <a:r>
              <a:rPr lang="en-US" sz="3600" dirty="0">
                <a:solidFill>
                  <a:prstClr val="black"/>
                </a:solidFill>
              </a:rPr>
              <a:t>The longest-lived ACs tend to reach their maximum strength early in their lifecycles.</a:t>
            </a:r>
          </a:p>
          <a:p>
            <a:pPr marL="571500" lvl="0" indent="-571500" algn="just">
              <a:buFont typeface="Arial" panose="020B0604020202020204" pitchFamily="34" charset="0"/>
              <a:buChar char="•"/>
            </a:pPr>
            <a:r>
              <a:rPr lang="en-US" sz="3600" dirty="0">
                <a:solidFill>
                  <a:prstClr val="black"/>
                </a:solidFill>
              </a:rPr>
              <a:t>The number of TPVs associated with long-lived ACs typically range from 1-3 but can be as high as 7.</a:t>
            </a:r>
          </a:p>
          <a:p>
            <a:pPr marL="571500" lvl="0" indent="-571500" algn="just">
              <a:buFont typeface="Arial" panose="020B0604020202020204" pitchFamily="34" charset="0"/>
              <a:buChar char="•"/>
            </a:pPr>
            <a:r>
              <a:rPr lang="en-US" sz="3600" dirty="0">
                <a:solidFill>
                  <a:prstClr val="black"/>
                </a:solidFill>
              </a:rPr>
              <a:t>The distance of the closest TPV decreases during the lifecycle of the AC, consistent with a decrease in tilt with height over time as the cyclones weaken</a:t>
            </a:r>
            <a:r>
              <a:rPr lang="en-US" sz="3600" baseline="30000" dirty="0">
                <a:solidFill>
                  <a:prstClr val="black"/>
                </a:solidFill>
              </a:rPr>
              <a:t>13</a:t>
            </a:r>
            <a:r>
              <a:rPr lang="en-US" sz="3600" dirty="0">
                <a:solidFill>
                  <a:prstClr val="black"/>
                </a:solidFill>
              </a:rPr>
              <a:t>.</a:t>
            </a:r>
          </a:p>
          <a:p>
            <a:pPr marL="571500" lvl="0" indent="-571500" algn="just">
              <a:buFont typeface="Arial" panose="020B0604020202020204" pitchFamily="34" charset="0"/>
              <a:buChar char="•"/>
            </a:pPr>
            <a:r>
              <a:rPr lang="en-US" sz="3600" dirty="0">
                <a:solidFill>
                  <a:prstClr val="black"/>
                </a:solidFill>
              </a:rPr>
              <a:t>TPV distance from AC increases as the intensification rate of ACs increase (Statistically significant using </a:t>
            </a:r>
            <a:r>
              <a:rPr lang="en-US" sz="3600" dirty="0"/>
              <a:t>two-sided Kolmogorov-Smirnoff test; p-value &lt; 10</a:t>
            </a:r>
            <a:r>
              <a:rPr lang="en-US" sz="3600" baseline="30000" dirty="0"/>
              <a:t>-3</a:t>
            </a:r>
            <a:r>
              <a:rPr lang="en-US" sz="3600" dirty="0"/>
              <a:t>).</a:t>
            </a:r>
            <a:r>
              <a:rPr lang="en-US" sz="3600" baseline="30000" dirty="0"/>
              <a:t>.</a:t>
            </a:r>
            <a:endParaRPr lang="en-US" sz="3600" dirty="0">
              <a:solidFill>
                <a:prstClr val="black"/>
              </a:solidFill>
            </a:endParaRPr>
          </a:p>
          <a:p>
            <a:pPr marL="571500" lvl="0" indent="-571500">
              <a:buFont typeface="Arial" panose="020B0604020202020204" pitchFamily="34" charset="0"/>
              <a:buChar char="•"/>
            </a:pPr>
            <a:endParaRPr lang="en-US" sz="3600" dirty="0">
              <a:solidFill>
                <a:prstClr val="black"/>
              </a:solidFill>
            </a:endParaRPr>
          </a:p>
          <a:p>
            <a:pPr lvl="0"/>
            <a:endParaRPr lang="en-US" sz="3600" i="1" dirty="0">
              <a:solidFill>
                <a:prstClr val="black"/>
              </a:solidFill>
            </a:endParaRPr>
          </a:p>
          <a:p>
            <a:pPr lvl="0"/>
            <a:endParaRPr lang="en-US" sz="3600" i="1" dirty="0">
              <a:solidFill>
                <a:prstClr val="black"/>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BF43383B-344E-4812-A9DB-CFE65E959239}"/>
              </a:ext>
            </a:extLst>
          </p:cNvPr>
          <p:cNvSpPr/>
          <p:nvPr/>
        </p:nvSpPr>
        <p:spPr>
          <a:xfrm>
            <a:off x="0" y="4843618"/>
            <a:ext cx="43891200" cy="109728"/>
          </a:xfrm>
          <a:prstGeom prst="rect">
            <a:avLst/>
          </a:prstGeom>
          <a:solidFill>
            <a:srgbClr val="263F78"/>
          </a:solidFill>
          <a:ln w="88900" cap="sq" cmpd="sng">
            <a:noFill/>
            <a:prstDash val="solid"/>
            <a:miter lim="800000"/>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19C5F3-4CD9-47ED-B6B4-FE582F3EF5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4342" y="364586"/>
            <a:ext cx="3962400" cy="1781078"/>
          </a:xfrm>
          <a:prstGeom prst="rect">
            <a:avLst/>
          </a:prstGeom>
        </p:spPr>
      </p:pic>
      <p:pic>
        <p:nvPicPr>
          <p:cNvPr id="7" name="Picture 6">
            <a:extLst>
              <a:ext uri="{FF2B5EF4-FFF2-40B4-BE49-F238E27FC236}">
                <a16:creationId xmlns:a16="http://schemas.microsoft.com/office/drawing/2014/main" id="{B647C00F-853D-4EA8-90D4-3BE6FFFDE6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104458" y="364586"/>
            <a:ext cx="3962400" cy="3962400"/>
          </a:xfrm>
          <a:prstGeom prst="rect">
            <a:avLst/>
          </a:prstGeom>
        </p:spPr>
      </p:pic>
      <p:sp>
        <p:nvSpPr>
          <p:cNvPr id="8" name="TextBox 7">
            <a:extLst>
              <a:ext uri="{FF2B5EF4-FFF2-40B4-BE49-F238E27FC236}">
                <a16:creationId xmlns:a16="http://schemas.microsoft.com/office/drawing/2014/main" id="{5D707E1A-46CC-4854-AEB9-A632B4CE54A4}"/>
              </a:ext>
            </a:extLst>
          </p:cNvPr>
          <p:cNvSpPr txBox="1"/>
          <p:nvPr/>
        </p:nvSpPr>
        <p:spPr>
          <a:xfrm>
            <a:off x="4991100" y="110236"/>
            <a:ext cx="33909000" cy="4708981"/>
          </a:xfrm>
          <a:prstGeom prst="rect">
            <a:avLst/>
          </a:prstGeom>
          <a:noFill/>
        </p:spPr>
        <p:txBody>
          <a:bodyPr wrap="square" rtlCol="0">
            <a:spAutoFit/>
          </a:bodyPr>
          <a:lstStyle/>
          <a:p>
            <a:pPr algn="ctr"/>
            <a:r>
              <a:rPr lang="en-US" sz="8000" b="1" dirty="0"/>
              <a:t>Multiple Vortex Interactions with Tropopause Polar Vortices and Arctic Cyclones</a:t>
            </a:r>
          </a:p>
          <a:p>
            <a:pPr algn="ctr"/>
            <a:endParaRPr lang="en-US" sz="2400" dirty="0"/>
          </a:p>
          <a:p>
            <a:pPr algn="ctr"/>
            <a:r>
              <a:rPr lang="en-US" sz="6600" dirty="0"/>
              <a:t>Steven M. Cavallo</a:t>
            </a:r>
          </a:p>
          <a:p>
            <a:pPr algn="ctr"/>
            <a:endParaRPr lang="en-US" sz="6600" baseline="30000" dirty="0"/>
          </a:p>
          <a:p>
            <a:pPr algn="ctr"/>
            <a:endParaRPr lang="en-US" sz="3000" baseline="30000" dirty="0"/>
          </a:p>
          <a:p>
            <a:pPr algn="ctr"/>
            <a:r>
              <a:rPr lang="en-US" sz="4800" dirty="0"/>
              <a:t>School of Meteorology, University of Oklahoma; Norman, OK</a:t>
            </a:r>
            <a:r>
              <a:rPr lang="en-US" sz="4000" dirty="0"/>
              <a:t>    </a:t>
            </a:r>
          </a:p>
          <a:p>
            <a:endParaRPr lang="en-US" dirty="0"/>
          </a:p>
        </p:txBody>
      </p:sp>
      <p:sp>
        <p:nvSpPr>
          <p:cNvPr id="9" name="TextBox 8">
            <a:extLst>
              <a:ext uri="{FF2B5EF4-FFF2-40B4-BE49-F238E27FC236}">
                <a16:creationId xmlns:a16="http://schemas.microsoft.com/office/drawing/2014/main" id="{837C4645-D657-4D98-A228-1F073BA0CB7C}"/>
              </a:ext>
            </a:extLst>
          </p:cNvPr>
          <p:cNvSpPr txBox="1"/>
          <p:nvPr/>
        </p:nvSpPr>
        <p:spPr>
          <a:xfrm>
            <a:off x="749808" y="5456660"/>
            <a:ext cx="9424219" cy="19359146"/>
          </a:xfrm>
          <a:prstGeom prst="rect">
            <a:avLst/>
          </a:prstGeom>
          <a:solidFill>
            <a:schemeClr val="bg1"/>
          </a:solidFill>
          <a:ln w="92075">
            <a:solidFill>
              <a:srgbClr val="263F78"/>
            </a:solidFill>
          </a:ln>
        </p:spPr>
        <p:txBody>
          <a:bodyPr wrap="square" rtlCol="0">
            <a:spAutoFit/>
          </a:bodyPr>
          <a:lstStyle/>
          <a:p>
            <a:pPr algn="ctr"/>
            <a:r>
              <a:rPr lang="en-US" sz="6000" b="1" dirty="0"/>
              <a:t>Introduction</a:t>
            </a:r>
          </a:p>
          <a:p>
            <a:pPr algn="just"/>
            <a:r>
              <a:rPr lang="en-US" sz="3600" dirty="0"/>
              <a:t>Rapid sea ice loss events have been observed in the Arctic in conjunction with strong Arctic cyclones</a:t>
            </a:r>
            <a:r>
              <a:rPr lang="en-US" sz="3600" baseline="30000" dirty="0"/>
              <a:t>1,2</a:t>
            </a:r>
            <a:r>
              <a:rPr lang="en-US" sz="3600" dirty="0"/>
              <a:t>.  Important precursors to Arctic cyclones are Tropopause Polar Vortices</a:t>
            </a:r>
            <a:r>
              <a:rPr lang="en-US" sz="3600" baseline="30000" dirty="0"/>
              <a:t>3,4</a:t>
            </a:r>
            <a:r>
              <a:rPr lang="en-US" sz="3600" dirty="0"/>
              <a:t>.  </a:t>
            </a:r>
          </a:p>
          <a:p>
            <a:pPr algn="just"/>
            <a:r>
              <a:rPr lang="en-US" sz="4400" i="1" dirty="0"/>
              <a:t>Tropopause polar vortices (TPVs) are:</a:t>
            </a:r>
          </a:p>
          <a:p>
            <a:pPr marL="731520" lvl="1" indent="-274320" algn="just">
              <a:buFont typeface="Arial" panose="020B0604020202020204" pitchFamily="34" charset="0"/>
              <a:buChar char="•"/>
            </a:pPr>
            <a:r>
              <a:rPr lang="en-US" sz="3600" dirty="0"/>
              <a:t>Sub-synoptic vortices characterized by cyclonic tropopause potential vorticity (PV) anomalies and maintained by longwave radiative processes</a:t>
            </a:r>
            <a:r>
              <a:rPr lang="en-US" sz="3600" baseline="30000" dirty="0"/>
              <a:t>5</a:t>
            </a:r>
            <a:r>
              <a:rPr lang="en-US" sz="3600" dirty="0"/>
              <a:t>, and</a:t>
            </a:r>
          </a:p>
          <a:p>
            <a:pPr marL="731520" lvl="1" indent="-274320" algn="just">
              <a:buFont typeface="Arial" panose="020B0604020202020204" pitchFamily="34" charset="0"/>
              <a:buChar char="•"/>
            </a:pPr>
            <a:r>
              <a:rPr lang="en-US" sz="3600" dirty="0"/>
              <a:t>One of the longest-lived features on the planet, with lifetimes of up to 3 months.</a:t>
            </a:r>
            <a:r>
              <a:rPr lang="en-US" sz="3600" baseline="30000" dirty="0"/>
              <a:t>6</a:t>
            </a:r>
            <a:endParaRPr lang="en-US" sz="3600" dirty="0"/>
          </a:p>
          <a:p>
            <a:pPr algn="just"/>
            <a:r>
              <a:rPr lang="en-US" sz="4400" i="1" dirty="0"/>
              <a:t>Arctic Cyclones (ACs)</a:t>
            </a:r>
            <a:r>
              <a:rPr lang="en-US" sz="4400" baseline="30000" dirty="0"/>
              <a:t>7</a:t>
            </a:r>
            <a:r>
              <a:rPr lang="en-US" sz="4400" i="1" dirty="0"/>
              <a:t>:</a:t>
            </a:r>
            <a:endParaRPr lang="en-US" sz="4400" i="1" baseline="30000" dirty="0"/>
          </a:p>
          <a:p>
            <a:pPr marL="731520" lvl="1" indent="-274320" algn="just">
              <a:buFont typeface="Arial" panose="020B0604020202020204" pitchFamily="34" charset="0"/>
              <a:buChar char="•"/>
            </a:pPr>
            <a:r>
              <a:rPr lang="en-US" sz="3600" dirty="0"/>
              <a:t>Synoptic-scale surface cyclones located poleward of 60ºN.</a:t>
            </a:r>
          </a:p>
          <a:p>
            <a:pPr marL="731520" lvl="1" indent="-274320" algn="just">
              <a:buFont typeface="Arial" panose="020B0604020202020204" pitchFamily="34" charset="0"/>
              <a:buChar char="•"/>
            </a:pPr>
            <a:r>
              <a:rPr lang="en-US" sz="3600" dirty="0"/>
              <a:t>The processes that control the large size and longevity remain unclear.</a:t>
            </a:r>
          </a:p>
          <a:p>
            <a:pPr algn="just"/>
            <a:r>
              <a:rPr lang="en-US" sz="4000" i="1" dirty="0"/>
              <a:t>The hypothesis of this study is that AC lifetimes are extended due to multiple TPV interactions with an AC.</a:t>
            </a:r>
          </a:p>
          <a:p>
            <a:pPr lvl="1"/>
            <a:endParaRPr lang="en-US" sz="3600" dirty="0"/>
          </a:p>
          <a:p>
            <a:pPr marL="731520" lvl="1" indent="-274320">
              <a:buFont typeface="Arial" panose="020B0604020202020204" pitchFamily="34" charset="0"/>
              <a:buChar char="•"/>
            </a:pPr>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a:p>
            <a:pPr lvl="1"/>
            <a:endParaRPr lang="en-US" sz="3600" dirty="0"/>
          </a:p>
        </p:txBody>
      </p:sp>
      <p:sp>
        <p:nvSpPr>
          <p:cNvPr id="10" name="TextBox 9">
            <a:extLst>
              <a:ext uri="{FF2B5EF4-FFF2-40B4-BE49-F238E27FC236}">
                <a16:creationId xmlns:a16="http://schemas.microsoft.com/office/drawing/2014/main" id="{E59BE529-66C3-4493-A3D4-343B4C80AA10}"/>
              </a:ext>
            </a:extLst>
          </p:cNvPr>
          <p:cNvSpPr txBox="1"/>
          <p:nvPr/>
        </p:nvSpPr>
        <p:spPr>
          <a:xfrm>
            <a:off x="752988" y="17234019"/>
            <a:ext cx="9424219" cy="15604272"/>
          </a:xfrm>
          <a:prstGeom prst="rect">
            <a:avLst/>
          </a:prstGeom>
          <a:solidFill>
            <a:schemeClr val="bg1"/>
          </a:solidFill>
          <a:ln w="92075">
            <a:solidFill>
              <a:srgbClr val="263F78"/>
            </a:solidFill>
          </a:ln>
        </p:spPr>
        <p:txBody>
          <a:bodyPr wrap="square" rtlCol="0">
            <a:spAutoFit/>
          </a:bodyPr>
          <a:lstStyle/>
          <a:p>
            <a:pPr algn="ctr"/>
            <a:r>
              <a:rPr lang="en-US" sz="6000" b="1" dirty="0"/>
              <a:t>Data and Methods</a:t>
            </a:r>
          </a:p>
          <a:p>
            <a:r>
              <a:rPr lang="en-US" sz="4400" i="1" dirty="0"/>
              <a:t>Data</a:t>
            </a:r>
          </a:p>
          <a:p>
            <a:pPr marL="731520" lvl="1" indent="-274320">
              <a:buFont typeface="Arial" panose="020B0604020202020204" pitchFamily="34" charset="0"/>
              <a:buChar char="•"/>
            </a:pPr>
            <a:r>
              <a:rPr lang="en-US" sz="3600" dirty="0"/>
              <a:t>TPVs: TPVTrack1.0</a:t>
            </a:r>
            <a:r>
              <a:rPr lang="en-US" sz="3600" baseline="30000" dirty="0"/>
              <a:t>8</a:t>
            </a:r>
            <a:r>
              <a:rPr lang="en-US" sz="3600" dirty="0"/>
              <a:t> using ERA-Interim Reanalysis</a:t>
            </a:r>
            <a:r>
              <a:rPr lang="en-US" sz="3600" baseline="30000" dirty="0"/>
              <a:t>9</a:t>
            </a:r>
            <a:r>
              <a:rPr lang="en-US" sz="3600" dirty="0"/>
              <a:t> </a:t>
            </a:r>
          </a:p>
          <a:p>
            <a:pPr marL="731520" lvl="1" indent="-274320">
              <a:buFont typeface="Arial" panose="020B0604020202020204" pitchFamily="34" charset="0"/>
              <a:buChar char="•"/>
            </a:pPr>
            <a:r>
              <a:rPr lang="en-US" sz="3600" dirty="0"/>
              <a:t>ACs: Sprenger surface cyclone tracks</a:t>
            </a:r>
            <a:r>
              <a:rPr lang="en-US" sz="3600" baseline="30000" dirty="0"/>
              <a:t>10</a:t>
            </a:r>
            <a:r>
              <a:rPr lang="en-US" sz="3600" dirty="0"/>
              <a:t> using ERA5 Reanalysis</a:t>
            </a:r>
            <a:r>
              <a:rPr lang="en-US" sz="3600" baseline="30000" dirty="0"/>
              <a:t>11</a:t>
            </a:r>
          </a:p>
          <a:p>
            <a:pPr marL="731520" lvl="1" indent="-274320">
              <a:buFont typeface="Arial" panose="020B0604020202020204" pitchFamily="34" charset="0"/>
              <a:buChar char="•"/>
            </a:pPr>
            <a:r>
              <a:rPr lang="en-US" sz="3600" dirty="0"/>
              <a:t>Dates and frequency: 1979-2018, 6 hourly, 2- day minimum lifetime</a:t>
            </a:r>
          </a:p>
          <a:p>
            <a:r>
              <a:rPr lang="en-US" sz="4400" i="1" dirty="0"/>
              <a:t>Methods</a:t>
            </a:r>
          </a:p>
          <a:p>
            <a:pPr marL="571500" indent="-571500">
              <a:buFont typeface="Arial" panose="020B0604020202020204" pitchFamily="34" charset="0"/>
              <a:buChar char="•"/>
            </a:pPr>
            <a:r>
              <a:rPr lang="en-US" sz="3600" dirty="0"/>
              <a:t>Sprenger surface cyclone tracks filtered to include any surface cyclone that exists poleward of 60ºN at any point during lifecycle</a:t>
            </a:r>
          </a:p>
          <a:p>
            <a:pPr marL="571500" indent="-571500">
              <a:buFont typeface="Arial" panose="020B0604020202020204" pitchFamily="34" charset="0"/>
              <a:buChar char="•"/>
            </a:pPr>
            <a:r>
              <a:rPr lang="en-US" sz="3600" dirty="0"/>
              <a:t>Matching a TPV with an AC cyclone:  </a:t>
            </a:r>
          </a:p>
          <a:p>
            <a:pPr marL="571500" indent="-571500">
              <a:buFont typeface="Arial" panose="020B0604020202020204" pitchFamily="34" charset="0"/>
              <a:buChar char="•"/>
            </a:pPr>
            <a:endParaRPr lang="en-US" sz="4400" i="1" dirty="0"/>
          </a:p>
          <a:p>
            <a:pPr algn="ctr"/>
            <a:endParaRPr lang="en-US" sz="4400" b="1" i="1" dirty="0"/>
          </a:p>
          <a:p>
            <a:pPr algn="ctr"/>
            <a:endParaRPr lang="en-US" sz="4400" b="1" i="1" dirty="0"/>
          </a:p>
          <a:p>
            <a:pPr algn="ctr"/>
            <a:endParaRPr lang="en-US" sz="4400" b="1" i="1" dirty="0"/>
          </a:p>
          <a:p>
            <a:pPr algn="ctr"/>
            <a:endParaRPr lang="en-US" sz="3600" b="1" dirty="0"/>
          </a:p>
          <a:p>
            <a:pPr algn="ctr"/>
            <a:endParaRPr lang="en-US" sz="3600" b="1" dirty="0"/>
          </a:p>
          <a:p>
            <a:pPr algn="ctr"/>
            <a:endParaRPr lang="en-US" sz="3600" b="1" dirty="0"/>
          </a:p>
          <a:p>
            <a:pPr algn="ctr"/>
            <a:endParaRPr lang="en-US" sz="3600" b="1" dirty="0"/>
          </a:p>
          <a:p>
            <a:pPr algn="ctr"/>
            <a:endParaRPr lang="en-US" sz="3600" b="1" dirty="0"/>
          </a:p>
          <a:p>
            <a:pPr algn="ctr"/>
            <a:endParaRPr lang="en-US" sz="3600" b="1" dirty="0"/>
          </a:p>
          <a:p>
            <a:pPr algn="ctr"/>
            <a:endParaRPr lang="en-US" sz="3600" b="1" dirty="0"/>
          </a:p>
          <a:p>
            <a:pPr algn="ctr"/>
            <a:endParaRPr lang="en-US" sz="3600" b="1" dirty="0"/>
          </a:p>
        </p:txBody>
      </p:sp>
      <p:sp>
        <p:nvSpPr>
          <p:cNvPr id="12" name="TextBox 11">
            <a:extLst>
              <a:ext uri="{FF2B5EF4-FFF2-40B4-BE49-F238E27FC236}">
                <a16:creationId xmlns:a16="http://schemas.microsoft.com/office/drawing/2014/main" id="{0C875DF8-AE40-4728-94D1-4FF5E0C89C3A}"/>
              </a:ext>
            </a:extLst>
          </p:cNvPr>
          <p:cNvSpPr txBox="1"/>
          <p:nvPr/>
        </p:nvSpPr>
        <p:spPr>
          <a:xfrm>
            <a:off x="10581739" y="26534557"/>
            <a:ext cx="22659973" cy="6309360"/>
          </a:xfrm>
          <a:prstGeom prst="rect">
            <a:avLst/>
          </a:prstGeom>
          <a:solidFill>
            <a:schemeClr val="bg1"/>
          </a:solidFill>
          <a:ln w="92075">
            <a:solidFill>
              <a:srgbClr val="263F78"/>
            </a:solidFill>
          </a:ln>
        </p:spPr>
        <p:txBody>
          <a:bodyPr wrap="square" rtlCol="0">
            <a:spAutoFit/>
          </a:bodyPr>
          <a:lstStyle/>
          <a:p>
            <a:pPr algn="ctr"/>
            <a:r>
              <a:rPr lang="en-US" sz="6000" b="1" dirty="0"/>
              <a:t>Conclusions and Future Work</a:t>
            </a:r>
          </a:p>
          <a:p>
            <a:pPr marL="731520" lvl="1" indent="-274320" algn="just">
              <a:buFont typeface="Arial" panose="020B0604020202020204" pitchFamily="34" charset="0"/>
              <a:buChar char="•"/>
            </a:pPr>
            <a:r>
              <a:rPr lang="en-US" sz="3600" dirty="0"/>
              <a:t>Lifetimes of Arctic Cyclones are longer when there are one or more TPV interactions with the Arctic Cyclone.  There is no clear preferential direction for where a TPV may lie with respect to Arctic Cyclone.</a:t>
            </a:r>
          </a:p>
          <a:p>
            <a:pPr marL="731520" lvl="1" indent="-274320" algn="just">
              <a:buFont typeface="Arial" panose="020B0604020202020204" pitchFamily="34" charset="0"/>
              <a:buChar char="•"/>
            </a:pPr>
            <a:r>
              <a:rPr lang="en-US" sz="3600" dirty="0"/>
              <a:t>As the number of TPV interactions with the Arctic Cyclone increase, the lifetimes of ACs tend to increase.</a:t>
            </a:r>
          </a:p>
          <a:p>
            <a:pPr marL="731520" lvl="1" indent="-274320" algn="just">
              <a:buFont typeface="Arial" panose="020B0604020202020204" pitchFamily="34" charset="0"/>
              <a:buChar char="•"/>
            </a:pPr>
            <a:r>
              <a:rPr lang="en-US" sz="3600" dirty="0"/>
              <a:t>Most Arctic Cyclones interact with at least one TPV (70.1% of the time), while conversely, TPVs are not commonly associated with an Arctic Cyclone (8.1% of the time).  This confirms the precursor role that TPVs have on ACs.  </a:t>
            </a:r>
          </a:p>
          <a:p>
            <a:pPr marL="731520" lvl="1" indent="-274320" algn="just">
              <a:buFont typeface="Arial" panose="020B0604020202020204" pitchFamily="34" charset="0"/>
              <a:buChar char="•"/>
            </a:pPr>
            <a:r>
              <a:rPr lang="en-US" sz="3600" dirty="0"/>
              <a:t>The distance of the closest TPV to an Arctic Cyclone decreases during the lifetime of an Arctic Cyclone, and the total number of associated TPVs is greater for the longest-lived Arctic Cyclones.  This suggests that satellite TPV and TPV mergers may be an important component of Arctic Cyclone longevity.</a:t>
            </a:r>
          </a:p>
          <a:p>
            <a:pPr marL="731520" lvl="1" indent="-274320" algn="just">
              <a:buFont typeface="Arial" panose="020B0604020202020204" pitchFamily="34" charset="0"/>
              <a:buChar char="•"/>
            </a:pPr>
            <a:r>
              <a:rPr lang="en-US" sz="3600" dirty="0"/>
              <a:t>Future work is needed to investigate the detailed nature and fundamental processes of the vortex interactions.</a:t>
            </a:r>
          </a:p>
          <a:p>
            <a:pPr lvl="1" algn="just"/>
            <a:endParaRPr lang="en-US" sz="3600" dirty="0"/>
          </a:p>
        </p:txBody>
      </p:sp>
      <p:sp>
        <p:nvSpPr>
          <p:cNvPr id="23" name="TextBox 22">
            <a:extLst>
              <a:ext uri="{FF2B5EF4-FFF2-40B4-BE49-F238E27FC236}">
                <a16:creationId xmlns:a16="http://schemas.microsoft.com/office/drawing/2014/main" id="{D87D6B20-882B-419B-8D1D-EE85FDE3410A}"/>
              </a:ext>
            </a:extLst>
          </p:cNvPr>
          <p:cNvSpPr txBox="1"/>
          <p:nvPr/>
        </p:nvSpPr>
        <p:spPr>
          <a:xfrm>
            <a:off x="10764526" y="6201844"/>
            <a:ext cx="10941194" cy="20159365"/>
          </a:xfrm>
          <a:prstGeom prst="rect">
            <a:avLst/>
          </a:prstGeom>
          <a:noFill/>
        </p:spPr>
        <p:txBody>
          <a:bodyPr wrap="square" rtlCol="0">
            <a:spAutoFit/>
          </a:bodyPr>
          <a:lstStyle/>
          <a:p>
            <a:pPr marL="857250" lvl="0" indent="-857250">
              <a:buAutoNum type="romanUcPeriod"/>
            </a:pPr>
            <a:r>
              <a:rPr lang="en-US" sz="4400" i="1" dirty="0">
                <a:solidFill>
                  <a:prstClr val="black"/>
                </a:solidFill>
              </a:rPr>
              <a:t>Locations and frequencies of Interactions</a:t>
            </a:r>
            <a:endParaRPr lang="en-US" sz="3600" dirty="0">
              <a:solidFill>
                <a:prstClr val="black"/>
              </a:solidFill>
            </a:endParaRPr>
          </a:p>
          <a:p>
            <a:pPr marL="274320" lvl="0" indent="-274320" algn="just">
              <a:buFont typeface="Arial" panose="020B0604020202020204" pitchFamily="34" charset="0"/>
              <a:buChar char="•"/>
            </a:pPr>
            <a:r>
              <a:rPr lang="en-US" sz="3600" dirty="0">
                <a:solidFill>
                  <a:prstClr val="black"/>
                </a:solidFill>
              </a:rPr>
              <a:t>How often are ACs associated with TPVs?</a:t>
            </a:r>
          </a:p>
          <a:p>
            <a:pPr marL="274320" lvl="0" indent="-274320" algn="just">
              <a:buFont typeface="Arial" panose="020B0604020202020204" pitchFamily="34" charset="0"/>
              <a:buChar char="•"/>
            </a:pPr>
            <a:endParaRPr lang="en-US" sz="3600" dirty="0">
              <a:solidFill>
                <a:prstClr val="black"/>
              </a:solidFill>
            </a:endParaRPr>
          </a:p>
          <a:p>
            <a:pPr marL="274320" lvl="0" indent="-274320" algn="just">
              <a:buFont typeface="Arial" panose="020B0604020202020204" pitchFamily="34" charset="0"/>
              <a:buChar char="•"/>
            </a:pPr>
            <a:endParaRPr lang="en-US" sz="3600" dirty="0">
              <a:solidFill>
                <a:prstClr val="black"/>
              </a:solidFill>
            </a:endParaRPr>
          </a:p>
          <a:p>
            <a:pPr marL="274320" lvl="0" indent="-274320" algn="just">
              <a:buFont typeface="Arial" panose="020B0604020202020204" pitchFamily="34" charset="0"/>
              <a:buChar char="•"/>
            </a:pPr>
            <a:endParaRPr lang="en-US" sz="3600" dirty="0">
              <a:solidFill>
                <a:prstClr val="black"/>
              </a:solidFill>
            </a:endParaRPr>
          </a:p>
          <a:p>
            <a:pPr marL="274320" lvl="0" indent="-274320" algn="just">
              <a:buFont typeface="Arial" panose="020B0604020202020204" pitchFamily="34" charset="0"/>
              <a:buChar char="•"/>
            </a:pPr>
            <a:endParaRPr lang="en-US" sz="3600" dirty="0">
              <a:solidFill>
                <a:prstClr val="black"/>
              </a:solidFill>
            </a:endParaRPr>
          </a:p>
          <a:p>
            <a:pPr marL="274320" lvl="0" indent="-274320" algn="just">
              <a:buFont typeface="Arial" panose="020B0604020202020204" pitchFamily="34" charset="0"/>
              <a:buChar char="•"/>
            </a:pPr>
            <a:endParaRPr lang="en-US" sz="3600" dirty="0">
              <a:solidFill>
                <a:prstClr val="black"/>
              </a:solidFill>
            </a:endParaRPr>
          </a:p>
          <a:p>
            <a:pPr marL="274320" lvl="0" indent="-274320" algn="just">
              <a:buFont typeface="Arial" panose="020B0604020202020204" pitchFamily="34" charset="0"/>
              <a:buChar char="•"/>
            </a:pPr>
            <a:endParaRPr lang="en-US" sz="3600" dirty="0">
              <a:solidFill>
                <a:prstClr val="black"/>
              </a:solidFill>
            </a:endParaRPr>
          </a:p>
          <a:p>
            <a:pPr marL="274320" lvl="0" indent="-274320" algn="just">
              <a:buFont typeface="Arial" panose="020B0604020202020204" pitchFamily="34" charset="0"/>
              <a:buChar char="•"/>
            </a:pPr>
            <a:endParaRPr lang="en-US" sz="3600" dirty="0">
              <a:solidFill>
                <a:prstClr val="black"/>
              </a:solidFill>
            </a:endParaRPr>
          </a:p>
          <a:p>
            <a:pPr lvl="0" algn="just"/>
            <a:endParaRPr lang="en-US" sz="3600" dirty="0">
              <a:solidFill>
                <a:prstClr val="black"/>
              </a:solidFill>
            </a:endParaRPr>
          </a:p>
          <a:p>
            <a:pPr marL="274320" lvl="0" indent="-274320" algn="just">
              <a:buFont typeface="Arial" panose="020B0604020202020204" pitchFamily="34" charset="0"/>
              <a:buChar char="•"/>
            </a:pPr>
            <a:r>
              <a:rPr lang="en-US" sz="3600" dirty="0">
                <a:solidFill>
                  <a:prstClr val="black"/>
                </a:solidFill>
              </a:rPr>
              <a:t>Conversely, only 8.1% of TPV tracks have a nearby AC.</a:t>
            </a:r>
          </a:p>
          <a:p>
            <a:pPr marL="274320" lvl="0" indent="-274320" algn="just">
              <a:buFont typeface="Arial" panose="020B0604020202020204" pitchFamily="34" charset="0"/>
              <a:buChar char="•"/>
            </a:pPr>
            <a:r>
              <a:rPr lang="en-US" sz="3600" dirty="0">
                <a:solidFill>
                  <a:prstClr val="black"/>
                </a:solidFill>
              </a:rPr>
              <a:t>ACs with multiple TPV interactions occur most frequently in central Arctic and Canadian Archipelago. </a:t>
            </a: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p:txBody>
      </p:sp>
      <p:sp>
        <p:nvSpPr>
          <p:cNvPr id="13" name="TextBox 12">
            <a:extLst>
              <a:ext uri="{FF2B5EF4-FFF2-40B4-BE49-F238E27FC236}">
                <a16:creationId xmlns:a16="http://schemas.microsoft.com/office/drawing/2014/main" id="{C494A143-2851-4A0D-90AA-3A5FB25E57C3}"/>
              </a:ext>
            </a:extLst>
          </p:cNvPr>
          <p:cNvSpPr txBox="1"/>
          <p:nvPr/>
        </p:nvSpPr>
        <p:spPr>
          <a:xfrm>
            <a:off x="33461167" y="26534558"/>
            <a:ext cx="9972829" cy="6309360"/>
          </a:xfrm>
          <a:prstGeom prst="rect">
            <a:avLst/>
          </a:prstGeom>
          <a:solidFill>
            <a:schemeClr val="bg1"/>
          </a:solidFill>
          <a:ln w="92075">
            <a:solidFill>
              <a:srgbClr val="263F78"/>
            </a:solidFill>
          </a:ln>
        </p:spPr>
        <p:txBody>
          <a:bodyPr wrap="square" rtlCol="0">
            <a:spAutoFit/>
          </a:bodyPr>
          <a:lstStyle/>
          <a:p>
            <a:pPr algn="ctr"/>
            <a:r>
              <a:rPr lang="en-US" sz="4800" b="1" dirty="0"/>
              <a:t>References and Acknowledgements</a:t>
            </a:r>
          </a:p>
          <a:p>
            <a:r>
              <a:rPr lang="en-US" sz="2000" baseline="30000" dirty="0"/>
              <a:t>1 </a:t>
            </a:r>
            <a:r>
              <a:rPr lang="en-US" sz="2000" dirty="0"/>
              <a:t>Simmonds and </a:t>
            </a:r>
            <a:r>
              <a:rPr lang="en-US" sz="2000" dirty="0" err="1"/>
              <a:t>Rudeva</a:t>
            </a:r>
            <a:r>
              <a:rPr lang="en-US" sz="2000" dirty="0"/>
              <a:t>, </a:t>
            </a:r>
            <a:r>
              <a:rPr lang="en-US" sz="2000" b="1" dirty="0"/>
              <a:t>2012</a:t>
            </a:r>
            <a:r>
              <a:rPr lang="en-US" sz="2000" dirty="0"/>
              <a:t>.  </a:t>
            </a:r>
            <a:r>
              <a:rPr lang="en-US" sz="2000" i="1" dirty="0"/>
              <a:t>Geophysical Research Letters</a:t>
            </a:r>
            <a:r>
              <a:rPr lang="en-US" sz="2000" dirty="0"/>
              <a:t>, 39 (23).</a:t>
            </a:r>
          </a:p>
          <a:p>
            <a:r>
              <a:rPr lang="en-US" sz="2000" baseline="30000" dirty="0"/>
              <a:t>2 </a:t>
            </a:r>
            <a:r>
              <a:rPr lang="en-US" sz="2000" dirty="0"/>
              <a:t>Yamazaki et al., </a:t>
            </a:r>
            <a:r>
              <a:rPr lang="en-US" sz="2000" b="1" dirty="0"/>
              <a:t>2015</a:t>
            </a:r>
            <a:r>
              <a:rPr lang="en-US" sz="2000" i="1" dirty="0"/>
              <a:t>.  Journal of Geophysical Research-Atmospheres</a:t>
            </a:r>
            <a:r>
              <a:rPr lang="en-US" sz="2000" dirty="0"/>
              <a:t>, 120 (8).</a:t>
            </a:r>
          </a:p>
          <a:p>
            <a:r>
              <a:rPr lang="en-US" sz="2000" baseline="30000" dirty="0"/>
              <a:t>3 </a:t>
            </a:r>
            <a:r>
              <a:rPr lang="en-US" sz="2000" dirty="0"/>
              <a:t>Johnson and Wang, </a:t>
            </a:r>
            <a:r>
              <a:rPr lang="en-US" sz="2000" b="1" dirty="0"/>
              <a:t>2021</a:t>
            </a:r>
            <a:r>
              <a:rPr lang="en-US" sz="2000" dirty="0"/>
              <a:t>.  </a:t>
            </a:r>
            <a:r>
              <a:rPr lang="en-US" sz="2000" i="1" dirty="0"/>
              <a:t>Monthly Weather Review</a:t>
            </a:r>
            <a:r>
              <a:rPr lang="en-US" sz="2000" dirty="0"/>
              <a:t>, 149 (5).</a:t>
            </a:r>
          </a:p>
          <a:p>
            <a:r>
              <a:rPr lang="en-US" sz="2000" baseline="30000" dirty="0"/>
              <a:t>4</a:t>
            </a:r>
            <a:r>
              <a:rPr lang="en-US" sz="2000" dirty="0"/>
              <a:t> Wang et al., </a:t>
            </a:r>
            <a:r>
              <a:rPr lang="en-US" sz="2000" b="1" dirty="0"/>
              <a:t>2020</a:t>
            </a:r>
            <a:r>
              <a:rPr lang="en-US" sz="2000" dirty="0"/>
              <a:t>.  </a:t>
            </a:r>
            <a:r>
              <a:rPr lang="en-US" sz="2000" i="1" dirty="0"/>
              <a:t>Journal of Climate</a:t>
            </a:r>
            <a:r>
              <a:rPr lang="en-US" sz="2000" dirty="0"/>
              <a:t>, 33 (5).</a:t>
            </a:r>
            <a:endParaRPr lang="en-US" sz="2000" baseline="30000" dirty="0"/>
          </a:p>
          <a:p>
            <a:r>
              <a:rPr lang="en-US" sz="2000" baseline="30000" dirty="0"/>
              <a:t>5 </a:t>
            </a:r>
            <a:r>
              <a:rPr lang="en-US" sz="2000" dirty="0"/>
              <a:t>Cavallo and Hakim, </a:t>
            </a:r>
            <a:r>
              <a:rPr lang="en-US" sz="2000" b="1" dirty="0"/>
              <a:t>2013</a:t>
            </a:r>
            <a:r>
              <a:rPr lang="en-US" sz="2000" dirty="0"/>
              <a:t>. </a:t>
            </a:r>
            <a:r>
              <a:rPr lang="en-US" sz="2000" i="1" dirty="0"/>
              <a:t>Journal of Atmospheric Science</a:t>
            </a:r>
            <a:r>
              <a:rPr lang="en-US" sz="2000" dirty="0"/>
              <a:t>, 70 (11).</a:t>
            </a:r>
          </a:p>
          <a:p>
            <a:r>
              <a:rPr lang="en-US" sz="2000" baseline="30000" dirty="0"/>
              <a:t>6 </a:t>
            </a:r>
            <a:r>
              <a:rPr lang="en-US" sz="2000" dirty="0"/>
              <a:t>Bray and Cavallo, </a:t>
            </a:r>
            <a:r>
              <a:rPr lang="en-US" sz="2000" b="1" dirty="0"/>
              <a:t>2022.</a:t>
            </a:r>
            <a:r>
              <a:rPr lang="en-US" sz="2000" dirty="0"/>
              <a:t>  </a:t>
            </a:r>
            <a:r>
              <a:rPr lang="en-US" sz="2000" i="1" dirty="0"/>
              <a:t>Weather and Climate Dynamics, </a:t>
            </a:r>
            <a:r>
              <a:rPr lang="en-US" sz="2000" dirty="0"/>
              <a:t>3 (1).</a:t>
            </a:r>
          </a:p>
          <a:p>
            <a:r>
              <a:rPr lang="en-US" sz="2000" baseline="30000" dirty="0"/>
              <a:t>7</a:t>
            </a:r>
            <a:r>
              <a:rPr lang="en-US" sz="2000" dirty="0"/>
              <a:t> Screen et al., </a:t>
            </a:r>
            <a:r>
              <a:rPr lang="en-US" sz="2000" b="1" dirty="0"/>
              <a:t>2018</a:t>
            </a:r>
            <a:r>
              <a:rPr lang="en-US" sz="2000" dirty="0"/>
              <a:t>.  </a:t>
            </a:r>
            <a:r>
              <a:rPr lang="en-US" sz="2000" i="1" dirty="0"/>
              <a:t>Current Climate Change Reports</a:t>
            </a:r>
            <a:r>
              <a:rPr lang="en-US" sz="2000" dirty="0"/>
              <a:t>, 4 (4).</a:t>
            </a:r>
            <a:endParaRPr lang="en-US" sz="2000" baseline="30000" dirty="0"/>
          </a:p>
          <a:p>
            <a:r>
              <a:rPr lang="en-US" sz="2000" baseline="30000" dirty="0"/>
              <a:t>8 </a:t>
            </a:r>
            <a:r>
              <a:rPr lang="en-US" sz="2000" dirty="0" err="1"/>
              <a:t>Szapiro</a:t>
            </a:r>
            <a:r>
              <a:rPr lang="en-US" sz="2000" dirty="0"/>
              <a:t> and Cavallo, </a:t>
            </a:r>
            <a:r>
              <a:rPr lang="en-US" sz="2000" b="1" dirty="0"/>
              <a:t>2018</a:t>
            </a:r>
            <a:r>
              <a:rPr lang="en-US" sz="2000" dirty="0"/>
              <a:t>. </a:t>
            </a:r>
            <a:r>
              <a:rPr lang="en-US" sz="2000" i="1" dirty="0"/>
              <a:t>Geoscientific Model Development</a:t>
            </a:r>
            <a:r>
              <a:rPr lang="en-US" sz="2000" dirty="0"/>
              <a:t>, 11 (12).  </a:t>
            </a:r>
          </a:p>
          <a:p>
            <a:r>
              <a:rPr lang="en-US" sz="2000" baseline="30000" dirty="0"/>
              <a:t>9</a:t>
            </a:r>
            <a:r>
              <a:rPr lang="en-US" sz="2000" dirty="0"/>
              <a:t> Dee et al., </a:t>
            </a:r>
            <a:r>
              <a:rPr lang="en-US" sz="2000" b="1" dirty="0"/>
              <a:t>2011</a:t>
            </a:r>
            <a:r>
              <a:rPr lang="en-US" sz="2000" dirty="0"/>
              <a:t>. </a:t>
            </a:r>
            <a:r>
              <a:rPr lang="en-US" sz="2000" i="1" dirty="0"/>
              <a:t>Quarterly Journal of the Royal Meteorological Society</a:t>
            </a:r>
            <a:r>
              <a:rPr lang="en-US" sz="2000" dirty="0"/>
              <a:t>, 137 (656).</a:t>
            </a:r>
          </a:p>
          <a:p>
            <a:r>
              <a:rPr lang="en-US" sz="2000" baseline="30000" dirty="0"/>
              <a:t>10</a:t>
            </a:r>
            <a:r>
              <a:rPr lang="en-US" sz="2000" dirty="0"/>
              <a:t> Sprenger et al., </a:t>
            </a:r>
            <a:r>
              <a:rPr lang="en-US" sz="2000" b="1" dirty="0"/>
              <a:t>2017</a:t>
            </a:r>
            <a:r>
              <a:rPr lang="en-US" sz="2000" dirty="0"/>
              <a:t>. </a:t>
            </a:r>
            <a:r>
              <a:rPr lang="en-US" sz="2000" i="1" dirty="0"/>
              <a:t>Bull. Amer. Met. Soc.</a:t>
            </a:r>
            <a:r>
              <a:rPr lang="en-US" sz="2000" dirty="0"/>
              <a:t>, 98 (8).</a:t>
            </a:r>
          </a:p>
          <a:p>
            <a:r>
              <a:rPr lang="en-US" sz="2000" baseline="30000" dirty="0"/>
              <a:t>11  </a:t>
            </a:r>
            <a:r>
              <a:rPr lang="en-US" sz="2000" dirty="0" err="1"/>
              <a:t>Hersbach</a:t>
            </a:r>
            <a:r>
              <a:rPr lang="en-US" sz="2000" dirty="0"/>
              <a:t> et al., </a:t>
            </a:r>
            <a:r>
              <a:rPr lang="en-US" sz="2000" b="1" dirty="0"/>
              <a:t>2020</a:t>
            </a:r>
            <a:r>
              <a:rPr lang="en-US" sz="2000" dirty="0"/>
              <a:t>.  </a:t>
            </a:r>
            <a:r>
              <a:rPr lang="en-US" sz="2000" i="1" dirty="0"/>
              <a:t>Quarterly Journal of the Royal Meteorological Society</a:t>
            </a:r>
            <a:r>
              <a:rPr lang="en-US" sz="2000" dirty="0"/>
              <a:t>, 146 (730).</a:t>
            </a:r>
          </a:p>
          <a:p>
            <a:r>
              <a:rPr lang="en-US" sz="2000" baseline="30000" dirty="0"/>
              <a:t>12</a:t>
            </a:r>
            <a:r>
              <a:rPr lang="en-US" sz="2000" dirty="0"/>
              <a:t> Hoskins et al., </a:t>
            </a:r>
            <a:r>
              <a:rPr lang="en-US" sz="2000" b="1" dirty="0"/>
              <a:t>1985</a:t>
            </a:r>
            <a:r>
              <a:rPr lang="en-US" sz="2000" dirty="0"/>
              <a:t>. </a:t>
            </a:r>
            <a:r>
              <a:rPr lang="en-US" sz="2000" i="1" dirty="0"/>
              <a:t>Quarterly Journal of the Royal Meteorological Society</a:t>
            </a:r>
            <a:r>
              <a:rPr lang="en-US" sz="2000" dirty="0"/>
              <a:t>, 111 (470).</a:t>
            </a:r>
          </a:p>
          <a:p>
            <a:r>
              <a:rPr lang="en-US" sz="2000" baseline="30000" dirty="0"/>
              <a:t>13</a:t>
            </a:r>
            <a:r>
              <a:rPr lang="en-US" sz="2000" dirty="0"/>
              <a:t> Tao et al., </a:t>
            </a:r>
            <a:r>
              <a:rPr lang="en-US" sz="2000" b="1" dirty="0"/>
              <a:t>2017</a:t>
            </a:r>
            <a:r>
              <a:rPr lang="en-US" sz="2000" dirty="0"/>
              <a:t>. </a:t>
            </a:r>
            <a:r>
              <a:rPr lang="en-US" sz="2000" i="1" dirty="0"/>
              <a:t>Geophysical Research Letters</a:t>
            </a:r>
            <a:r>
              <a:rPr lang="en-US" sz="2000" dirty="0"/>
              <a:t>, 44 (19).</a:t>
            </a:r>
          </a:p>
          <a:p>
            <a:r>
              <a:rPr lang="en-US" sz="2000" baseline="30000" dirty="0"/>
              <a:t>14</a:t>
            </a:r>
            <a:r>
              <a:rPr lang="en-US" sz="2000" dirty="0"/>
              <a:t> Aizawa and Tanaka, </a:t>
            </a:r>
            <a:r>
              <a:rPr lang="en-US" sz="2000" b="1" dirty="0"/>
              <a:t>2016</a:t>
            </a:r>
            <a:r>
              <a:rPr lang="en-US" sz="2000" dirty="0"/>
              <a:t>.  </a:t>
            </a:r>
            <a:r>
              <a:rPr lang="en-US" sz="2000" i="1" dirty="0"/>
              <a:t>Polar Science</a:t>
            </a:r>
            <a:r>
              <a:rPr lang="en-US" sz="2000" dirty="0"/>
              <a:t>, 10 (3).</a:t>
            </a:r>
          </a:p>
          <a:p>
            <a:r>
              <a:rPr lang="en-US" sz="2000" baseline="30000" dirty="0"/>
              <a:t>15</a:t>
            </a:r>
            <a:r>
              <a:rPr lang="en-US" sz="2000" dirty="0"/>
              <a:t> </a:t>
            </a:r>
            <a:r>
              <a:rPr lang="en-US" sz="2000" dirty="0" err="1"/>
              <a:t>Yamagami</a:t>
            </a:r>
            <a:r>
              <a:rPr lang="en-US" sz="2000" dirty="0"/>
              <a:t> et al., </a:t>
            </a:r>
            <a:r>
              <a:rPr lang="en-US" sz="2000" b="1" dirty="0"/>
              <a:t>2017</a:t>
            </a:r>
            <a:r>
              <a:rPr lang="en-US" sz="2000" dirty="0"/>
              <a:t>. </a:t>
            </a:r>
            <a:r>
              <a:rPr lang="en-US" sz="2000" i="1" dirty="0"/>
              <a:t>Atmospheric Science Letters</a:t>
            </a:r>
            <a:r>
              <a:rPr lang="en-US" sz="2000" dirty="0"/>
              <a:t>, 18 (7).   </a:t>
            </a:r>
          </a:p>
          <a:p>
            <a:pPr algn="ctr"/>
            <a:r>
              <a:rPr lang="en-US" sz="2000" dirty="0"/>
              <a:t>Support for this project is greatly appreciated from ONR N00014-18-1-2223</a:t>
            </a:r>
          </a:p>
          <a:p>
            <a:pPr algn="ctr"/>
            <a:r>
              <a:rPr lang="en-US" sz="2000" dirty="0"/>
              <a:t>and from NSF-OPP 191-8557.  Thank you to the Arctic And Antarctic Research Group (AAARG) for the many helpful and enlightening discussions.</a:t>
            </a:r>
          </a:p>
        </p:txBody>
      </p:sp>
      <p:sp>
        <p:nvSpPr>
          <p:cNvPr id="24" name="TextBox 23">
            <a:extLst>
              <a:ext uri="{FF2B5EF4-FFF2-40B4-BE49-F238E27FC236}">
                <a16:creationId xmlns:a16="http://schemas.microsoft.com/office/drawing/2014/main" id="{9DE1F282-E30B-420B-901A-70C03FD2BDB8}"/>
              </a:ext>
            </a:extLst>
          </p:cNvPr>
          <p:cNvSpPr txBox="1"/>
          <p:nvPr/>
        </p:nvSpPr>
        <p:spPr>
          <a:xfrm>
            <a:off x="33695976" y="6252644"/>
            <a:ext cx="9442236" cy="19882366"/>
          </a:xfrm>
          <a:prstGeom prst="rect">
            <a:avLst/>
          </a:prstGeom>
          <a:noFill/>
        </p:spPr>
        <p:txBody>
          <a:bodyPr wrap="square" rtlCol="0">
            <a:spAutoFit/>
          </a:bodyPr>
          <a:lstStyle/>
          <a:p>
            <a:pPr lvl="0"/>
            <a:r>
              <a:rPr lang="en-US" sz="4400" i="1" dirty="0">
                <a:solidFill>
                  <a:prstClr val="black"/>
                </a:solidFill>
              </a:rPr>
              <a:t>III. Longevity vs. Intensity</a:t>
            </a:r>
            <a:endParaRPr lang="en-US" sz="3600"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pPr lvl="0"/>
            <a:endParaRPr lang="en-US" sz="3600" i="1" dirty="0">
              <a:solidFill>
                <a:prstClr val="black"/>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3600" dirty="0"/>
          </a:p>
          <a:p>
            <a:endParaRPr lang="en-US" sz="3600" dirty="0"/>
          </a:p>
          <a:p>
            <a:pPr marL="571500" indent="-571500" algn="just">
              <a:buFont typeface="Arial" panose="020B0604020202020204" pitchFamily="34" charset="0"/>
              <a:buChar char="•"/>
            </a:pPr>
            <a:r>
              <a:rPr lang="en-US" sz="3600" dirty="0"/>
              <a:t>The longest-lived ACs are associated with more TPVs than the most intense ACs or ACs in general  (Stat. significant using two-sided Kolmogorov-Smirnoff test; p-value &lt; 10</a:t>
            </a:r>
            <a:r>
              <a:rPr lang="en-US" sz="3600" baseline="30000" dirty="0"/>
              <a:t>-6</a:t>
            </a:r>
            <a:r>
              <a:rPr lang="en-US" sz="3600" dirty="0"/>
              <a:t>).</a:t>
            </a:r>
            <a:endParaRPr lang="en-US" sz="3600" baseline="30000" dirty="0"/>
          </a:p>
          <a:p>
            <a:pPr marL="571500" indent="-571500" algn="just">
              <a:buFont typeface="Arial" panose="020B0604020202020204" pitchFamily="34" charset="0"/>
              <a:buChar char="•"/>
            </a:pPr>
            <a:r>
              <a:rPr lang="en-US" sz="3600" dirty="0"/>
              <a:t>Lifetimes of ACs progressively increase as the number of TPV interactions increase.</a:t>
            </a:r>
          </a:p>
          <a:p>
            <a:pPr marL="571500" indent="-571500" algn="just">
              <a:buFont typeface="Arial" panose="020B0604020202020204" pitchFamily="34" charset="0"/>
              <a:buChar char="•"/>
            </a:pPr>
            <a:r>
              <a:rPr lang="en-US" sz="3600" dirty="0"/>
              <a:t>These results suggest that “satellite”  TPVs may be important in extending the lifetime of ACs.  This would allow for the observed equivalent barotropic-like structure of an AC while it is maintained or strengthens</a:t>
            </a:r>
            <a:r>
              <a:rPr lang="en-US" sz="3600" baseline="30000" dirty="0"/>
              <a:t>14,15</a:t>
            </a:r>
            <a:r>
              <a:rPr lang="en-US" sz="3600" dirty="0"/>
              <a:t>.</a:t>
            </a:r>
          </a:p>
        </p:txBody>
      </p:sp>
      <p:pic>
        <p:nvPicPr>
          <p:cNvPr id="2" name="Picture 1">
            <a:extLst>
              <a:ext uri="{FF2B5EF4-FFF2-40B4-BE49-F238E27FC236}">
                <a16:creationId xmlns:a16="http://schemas.microsoft.com/office/drawing/2014/main" id="{1F633808-8037-2A22-D239-16D54A867D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55712" y="2259308"/>
            <a:ext cx="2465438" cy="2465438"/>
          </a:xfrm>
          <a:prstGeom prst="rect">
            <a:avLst/>
          </a:prstGeom>
        </p:spPr>
      </p:pic>
      <p:pic>
        <p:nvPicPr>
          <p:cNvPr id="5" name="Picture 4">
            <a:extLst>
              <a:ext uri="{FF2B5EF4-FFF2-40B4-BE49-F238E27FC236}">
                <a16:creationId xmlns:a16="http://schemas.microsoft.com/office/drawing/2014/main" id="{40B83D1B-951E-0579-C6E3-79091881A7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5494" y="25105978"/>
            <a:ext cx="5096584" cy="7000293"/>
          </a:xfrm>
          <a:prstGeom prst="rect">
            <a:avLst/>
          </a:prstGeom>
        </p:spPr>
      </p:pic>
      <p:sp>
        <p:nvSpPr>
          <p:cNvPr id="15" name="TextBox 14">
            <a:extLst>
              <a:ext uri="{FF2B5EF4-FFF2-40B4-BE49-F238E27FC236}">
                <a16:creationId xmlns:a16="http://schemas.microsoft.com/office/drawing/2014/main" id="{953A1EAC-F064-387A-4A33-8D4C186FCA3E}"/>
              </a:ext>
            </a:extLst>
          </p:cNvPr>
          <p:cNvSpPr txBox="1"/>
          <p:nvPr/>
        </p:nvSpPr>
        <p:spPr>
          <a:xfrm>
            <a:off x="5883489" y="25105978"/>
            <a:ext cx="4179971" cy="7786747"/>
          </a:xfrm>
          <a:prstGeom prst="rect">
            <a:avLst/>
          </a:prstGeom>
          <a:noFill/>
        </p:spPr>
        <p:txBody>
          <a:bodyPr wrap="square" rtlCol="0">
            <a:spAutoFit/>
          </a:bodyPr>
          <a:lstStyle/>
          <a:p>
            <a:pPr algn="just"/>
            <a:r>
              <a:rPr lang="en-US" sz="2400" b="1" dirty="0"/>
              <a:t>An “Association” or “Interaction” between a TPV and surface cyclone (AC) is considered if an AC lies within 800 km of the center of a TPV.</a:t>
            </a:r>
          </a:p>
          <a:p>
            <a:pPr algn="just"/>
            <a:endParaRPr lang="en-US" sz="2000" i="1" dirty="0"/>
          </a:p>
          <a:p>
            <a:pPr algn="just"/>
            <a:r>
              <a:rPr lang="en-US" sz="2000" i="1" dirty="0"/>
              <a:t>Figure 1: (Top) Probability density function of maximum TPV radius for the Northern Hemisphere (NH; Black) and Southern Hemisphere (SH; Blue).  (Bottom) Schematic illustrating the remote effect from a cyclonic tropopause PV anomaly on the surface.  Light brown arrows represent the horizontal wind speed and direction. The vertical black (magenta) dashed line denotes the center location (location of maximum wind speed) of the TPV.  The solid red lines on the surface panel represent </a:t>
            </a:r>
            <a:r>
              <a:rPr lang="en-US" sz="2000" i="1" dirty="0" err="1"/>
              <a:t>isentropes</a:t>
            </a:r>
            <a:r>
              <a:rPr lang="en-US" sz="2000" i="1" dirty="0"/>
              <a:t>.  Plus (negative)  signs indicate cyclonic (anticyclonic) PV anomalies. Based on Figure 1 of Hoskins et al. (1985)</a:t>
            </a:r>
            <a:r>
              <a:rPr lang="en-US" sz="2000" i="1" baseline="30000" dirty="0"/>
              <a:t>12</a:t>
            </a:r>
            <a:r>
              <a:rPr lang="en-US" sz="2000" i="1" dirty="0"/>
              <a:t>.</a:t>
            </a:r>
            <a:endParaRPr lang="en-US" sz="2000" i="1" baseline="30000" dirty="0"/>
          </a:p>
        </p:txBody>
      </p:sp>
      <p:pic>
        <p:nvPicPr>
          <p:cNvPr id="17" name="Picture 16">
            <a:extLst>
              <a:ext uri="{FF2B5EF4-FFF2-40B4-BE49-F238E27FC236}">
                <a16:creationId xmlns:a16="http://schemas.microsoft.com/office/drawing/2014/main" id="{6A7E3161-D965-4731-A74F-EE15DB8763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610769" y="13840947"/>
            <a:ext cx="7513984" cy="11008143"/>
          </a:xfrm>
          <a:prstGeom prst="rect">
            <a:avLst/>
          </a:prstGeom>
        </p:spPr>
      </p:pic>
      <p:sp>
        <p:nvSpPr>
          <p:cNvPr id="19" name="TextBox 18">
            <a:extLst>
              <a:ext uri="{FF2B5EF4-FFF2-40B4-BE49-F238E27FC236}">
                <a16:creationId xmlns:a16="http://schemas.microsoft.com/office/drawing/2014/main" id="{F82B5FB1-80C8-7FFF-E2C7-53F2AF321D76}"/>
              </a:ext>
            </a:extLst>
          </p:cNvPr>
          <p:cNvSpPr txBox="1"/>
          <p:nvPr/>
        </p:nvSpPr>
        <p:spPr>
          <a:xfrm>
            <a:off x="10801101" y="24922243"/>
            <a:ext cx="7387472" cy="1323439"/>
          </a:xfrm>
          <a:prstGeom prst="rect">
            <a:avLst/>
          </a:prstGeom>
          <a:noFill/>
        </p:spPr>
        <p:txBody>
          <a:bodyPr wrap="square" rtlCol="0">
            <a:spAutoFit/>
          </a:bodyPr>
          <a:lstStyle/>
          <a:p>
            <a:r>
              <a:rPr lang="en-US" sz="2000" i="1" dirty="0"/>
              <a:t>Figure 2:  Track </a:t>
            </a:r>
            <a:r>
              <a:rPr lang="en-US" sz="2000" i="1" dirty="0" err="1"/>
              <a:t>densites</a:t>
            </a:r>
            <a:r>
              <a:rPr lang="en-US" sz="2000" i="1" dirty="0"/>
              <a:t> of (a)-(d) ACs and (e)-(f) TPVs for (a) all ACs and when there is at least (b) one  TPV, (c) two TPV, and (d) 5 TPV interactions.  (e)-(f) Same as (c)-(d), except for the corresponding TPV track  densities. </a:t>
            </a:r>
          </a:p>
        </p:txBody>
      </p:sp>
      <p:sp>
        <p:nvSpPr>
          <p:cNvPr id="20" name="TextBox 19">
            <a:extLst>
              <a:ext uri="{FF2B5EF4-FFF2-40B4-BE49-F238E27FC236}">
                <a16:creationId xmlns:a16="http://schemas.microsoft.com/office/drawing/2014/main" id="{068DD02A-7EB4-52D7-DF1A-F6061F0F60EA}"/>
              </a:ext>
            </a:extLst>
          </p:cNvPr>
          <p:cNvSpPr txBox="1"/>
          <p:nvPr/>
        </p:nvSpPr>
        <p:spPr>
          <a:xfrm>
            <a:off x="18078314" y="13875961"/>
            <a:ext cx="3627406" cy="12403395"/>
          </a:xfrm>
          <a:prstGeom prst="rect">
            <a:avLst/>
          </a:prstGeom>
          <a:noFill/>
        </p:spPr>
        <p:txBody>
          <a:bodyPr wrap="square" rtlCol="0">
            <a:spAutoFit/>
          </a:bodyPr>
          <a:lstStyle/>
          <a:p>
            <a:pPr algn="just"/>
            <a:r>
              <a:rPr lang="en-US" sz="3200" dirty="0"/>
              <a:t>What does it mean that ACs are not associated with TPVs 100% of the time?</a:t>
            </a:r>
          </a:p>
          <a:p>
            <a:pPr algn="just"/>
            <a:endParaRPr lang="en-US" sz="3200" dirty="0"/>
          </a:p>
          <a:p>
            <a:pPr marL="457200" indent="-457200" algn="just">
              <a:buFont typeface="Wingdings" pitchFamily="2" charset="2"/>
              <a:buChar char="Ø"/>
            </a:pPr>
            <a:r>
              <a:rPr lang="en-US" sz="3200" dirty="0"/>
              <a:t>The 800 km radius is very likely excluding some TPV associations.</a:t>
            </a:r>
          </a:p>
          <a:p>
            <a:pPr marL="457200" indent="-457200" algn="just">
              <a:buFont typeface="Wingdings" pitchFamily="2" charset="2"/>
              <a:buChar char="Ø"/>
            </a:pPr>
            <a:r>
              <a:rPr lang="en-US" sz="3200" dirty="0"/>
              <a:t>Some ACs may be influenced by an Arctic PV anomaly that is advected equatorward and spends less than 60% of its lifetime poleward of 60ºN.</a:t>
            </a:r>
          </a:p>
          <a:p>
            <a:pPr marL="457200" indent="-457200" algn="just">
              <a:buFont typeface="Wingdings" pitchFamily="2" charset="2"/>
              <a:buChar char="Ø"/>
            </a:pPr>
            <a:r>
              <a:rPr lang="en-US" sz="3200" dirty="0"/>
              <a:t>Lee cyclogenesis or Type A cyclogenesis may also be important in some cases.</a:t>
            </a:r>
          </a:p>
        </p:txBody>
      </p:sp>
      <p:pic>
        <p:nvPicPr>
          <p:cNvPr id="22" name="Picture 21" descr="Chart&#10;&#10;Description automatically generated">
            <a:extLst>
              <a:ext uri="{FF2B5EF4-FFF2-40B4-BE49-F238E27FC236}">
                <a16:creationId xmlns:a16="http://schemas.microsoft.com/office/drawing/2014/main" id="{A4565DFC-C4D7-2D73-07C5-1FCB54BF6D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58205" y="6854129"/>
            <a:ext cx="10765735" cy="6538698"/>
          </a:xfrm>
          <a:prstGeom prst="rect">
            <a:avLst/>
          </a:prstGeom>
        </p:spPr>
      </p:pic>
      <p:pic>
        <p:nvPicPr>
          <p:cNvPr id="27" name="Picture 26">
            <a:extLst>
              <a:ext uri="{FF2B5EF4-FFF2-40B4-BE49-F238E27FC236}">
                <a16:creationId xmlns:a16="http://schemas.microsoft.com/office/drawing/2014/main" id="{06968DDF-6849-865F-703B-BE5144DFC52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104479" y="22113819"/>
            <a:ext cx="6205345" cy="3974742"/>
          </a:xfrm>
          <a:prstGeom prst="rect">
            <a:avLst/>
          </a:prstGeom>
        </p:spPr>
      </p:pic>
      <p:pic>
        <p:nvPicPr>
          <p:cNvPr id="29" name="Picture 28" descr="Chart, line chart&#10;&#10;Description automatically generated">
            <a:extLst>
              <a:ext uri="{FF2B5EF4-FFF2-40B4-BE49-F238E27FC236}">
                <a16:creationId xmlns:a16="http://schemas.microsoft.com/office/drawing/2014/main" id="{E77513E4-3CF6-1AB7-CD0B-09CE7BACD0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10812" y="7092498"/>
            <a:ext cx="8143603" cy="10225427"/>
          </a:xfrm>
          <a:prstGeom prst="rect">
            <a:avLst/>
          </a:prstGeom>
        </p:spPr>
      </p:pic>
      <p:sp>
        <p:nvSpPr>
          <p:cNvPr id="30" name="TextBox 29">
            <a:extLst>
              <a:ext uri="{FF2B5EF4-FFF2-40B4-BE49-F238E27FC236}">
                <a16:creationId xmlns:a16="http://schemas.microsoft.com/office/drawing/2014/main" id="{46AD77E6-511C-8B37-9698-BC0EB9C10DDC}"/>
              </a:ext>
            </a:extLst>
          </p:cNvPr>
          <p:cNvSpPr txBox="1"/>
          <p:nvPr/>
        </p:nvSpPr>
        <p:spPr>
          <a:xfrm>
            <a:off x="22130880" y="13299086"/>
            <a:ext cx="11445030" cy="1938992"/>
          </a:xfrm>
          <a:prstGeom prst="rect">
            <a:avLst/>
          </a:prstGeom>
          <a:noFill/>
        </p:spPr>
        <p:txBody>
          <a:bodyPr wrap="square" rtlCol="0">
            <a:spAutoFit/>
          </a:bodyPr>
          <a:lstStyle/>
          <a:p>
            <a:pPr algn="just"/>
            <a:r>
              <a:rPr lang="en-US" sz="2000" i="1" dirty="0"/>
              <a:t>Figure 3: (a) Evolution of minimum sea level pressure (</a:t>
            </a:r>
            <a:r>
              <a:rPr lang="en-US" sz="2000" i="1" dirty="0" err="1"/>
              <a:t>hPa</a:t>
            </a:r>
            <a:r>
              <a:rPr lang="en-US" sz="2000" i="1" dirty="0"/>
              <a:t>) of Arctic cyclones by the percentage of the total AC lifetime that has been completed, averaged over all summer (red) and winter (blue) long-lived ACs. Solid lines show the median value, shading represents the interquartile range, and dashed lines  indicate the </a:t>
            </a:r>
            <a:r>
              <a:rPr lang="en-US" sz="2000" i="1" dirty="0" err="1"/>
              <a:t>interdecile</a:t>
            </a:r>
            <a:r>
              <a:rPr lang="en-US" sz="2000" i="1" dirty="0"/>
              <a:t> range. (b) As in (a) but for the number of nearby TPVs within 1500 km of the AC. (c) As in (a), but for distance of the closest TPV to the AC (km). (d) As in (a), but for the direction of the closest TPVs (degrees; North is 0 degrees).</a:t>
            </a:r>
          </a:p>
        </p:txBody>
      </p:sp>
      <p:graphicFrame>
        <p:nvGraphicFramePr>
          <p:cNvPr id="31" name="Table 31">
            <a:extLst>
              <a:ext uri="{FF2B5EF4-FFF2-40B4-BE49-F238E27FC236}">
                <a16:creationId xmlns:a16="http://schemas.microsoft.com/office/drawing/2014/main" id="{F94FFC91-A0AA-81A1-1184-9CAD8590661A}"/>
              </a:ext>
            </a:extLst>
          </p:cNvPr>
          <p:cNvGraphicFramePr>
            <a:graphicFrameLocks noGrp="1"/>
          </p:cNvGraphicFramePr>
          <p:nvPr>
            <p:extLst>
              <p:ext uri="{D42A27DB-BD31-4B8C-83A1-F6EECF244321}">
                <p14:modId xmlns:p14="http://schemas.microsoft.com/office/powerpoint/2010/main" val="3299022164"/>
              </p:ext>
            </p:extLst>
          </p:nvPr>
        </p:nvGraphicFramePr>
        <p:xfrm>
          <a:off x="10867260" y="7639659"/>
          <a:ext cx="10421562" cy="3899481"/>
        </p:xfrm>
        <a:graphic>
          <a:graphicData uri="http://schemas.openxmlformats.org/drawingml/2006/table">
            <a:tbl>
              <a:tblPr firstRow="1" bandRow="1">
                <a:tableStyleId>{7DF18680-E054-41AD-8BC1-D1AEF772440D}</a:tableStyleId>
              </a:tblPr>
              <a:tblGrid>
                <a:gridCol w="5210781">
                  <a:extLst>
                    <a:ext uri="{9D8B030D-6E8A-4147-A177-3AD203B41FA5}">
                      <a16:colId xmlns:a16="http://schemas.microsoft.com/office/drawing/2014/main" val="686480302"/>
                    </a:ext>
                  </a:extLst>
                </a:gridCol>
                <a:gridCol w="5210781">
                  <a:extLst>
                    <a:ext uri="{9D8B030D-6E8A-4147-A177-3AD203B41FA5}">
                      <a16:colId xmlns:a16="http://schemas.microsoft.com/office/drawing/2014/main" val="3956375830"/>
                    </a:ext>
                  </a:extLst>
                </a:gridCol>
              </a:tblGrid>
              <a:tr h="0">
                <a:tc>
                  <a:txBody>
                    <a:bodyPr/>
                    <a:lstStyle/>
                    <a:p>
                      <a:pPr algn="ctr"/>
                      <a:r>
                        <a:rPr lang="en-US" sz="3600" dirty="0"/>
                        <a:t>Category</a:t>
                      </a:r>
                    </a:p>
                  </a:txBody>
                  <a:tcPr/>
                </a:tc>
                <a:tc>
                  <a:txBody>
                    <a:bodyPr/>
                    <a:lstStyle/>
                    <a:p>
                      <a:pPr algn="ctr"/>
                      <a:r>
                        <a:rPr lang="en-US" sz="3600" dirty="0"/>
                        <a:t>Percentage (%)</a:t>
                      </a:r>
                    </a:p>
                  </a:txBody>
                  <a:tcPr/>
                </a:tc>
                <a:extLst>
                  <a:ext uri="{0D108BD9-81ED-4DB2-BD59-A6C34878D82A}">
                    <a16:rowId xmlns:a16="http://schemas.microsoft.com/office/drawing/2014/main" val="2664120495"/>
                  </a:ext>
                </a:extLst>
              </a:tr>
              <a:tr h="569747">
                <a:tc>
                  <a:txBody>
                    <a:bodyPr/>
                    <a:lstStyle/>
                    <a:p>
                      <a:pPr algn="ctr"/>
                      <a:r>
                        <a:rPr lang="en-US" sz="3600" dirty="0"/>
                        <a:t>All Tracks</a:t>
                      </a:r>
                    </a:p>
                  </a:txBody>
                  <a:tcPr/>
                </a:tc>
                <a:tc>
                  <a:txBody>
                    <a:bodyPr/>
                    <a:lstStyle/>
                    <a:p>
                      <a:pPr algn="ctr"/>
                      <a:r>
                        <a:rPr lang="en-US" sz="3600" dirty="0"/>
                        <a:t>70.1</a:t>
                      </a:r>
                    </a:p>
                  </a:txBody>
                  <a:tcPr/>
                </a:tc>
                <a:extLst>
                  <a:ext uri="{0D108BD9-81ED-4DB2-BD59-A6C34878D82A}">
                    <a16:rowId xmlns:a16="http://schemas.microsoft.com/office/drawing/2014/main" val="188834781"/>
                  </a:ext>
                </a:extLst>
              </a:tr>
              <a:tr h="569747">
                <a:tc>
                  <a:txBody>
                    <a:bodyPr/>
                    <a:lstStyle/>
                    <a:p>
                      <a:pPr algn="ctr"/>
                      <a:r>
                        <a:rPr lang="en-US" sz="3600" dirty="0"/>
                        <a:t>Unique ACs</a:t>
                      </a:r>
                    </a:p>
                  </a:txBody>
                  <a:tcPr/>
                </a:tc>
                <a:tc>
                  <a:txBody>
                    <a:bodyPr/>
                    <a:lstStyle/>
                    <a:p>
                      <a:pPr algn="ctr"/>
                      <a:r>
                        <a:rPr lang="en-US" sz="3600" dirty="0"/>
                        <a:t>70.2</a:t>
                      </a:r>
                    </a:p>
                  </a:txBody>
                  <a:tcPr/>
                </a:tc>
                <a:extLst>
                  <a:ext uri="{0D108BD9-81ED-4DB2-BD59-A6C34878D82A}">
                    <a16:rowId xmlns:a16="http://schemas.microsoft.com/office/drawing/2014/main" val="147910791"/>
                  </a:ext>
                </a:extLst>
              </a:tr>
              <a:tr h="659747">
                <a:tc>
                  <a:txBody>
                    <a:bodyPr/>
                    <a:lstStyle/>
                    <a:p>
                      <a:pPr algn="ctr"/>
                      <a:r>
                        <a:rPr lang="en-US" sz="3600" dirty="0"/>
                        <a:t>2 or more TPVs</a:t>
                      </a:r>
                    </a:p>
                  </a:txBody>
                  <a:tcPr/>
                </a:tc>
                <a:tc>
                  <a:txBody>
                    <a:bodyPr/>
                    <a:lstStyle/>
                    <a:p>
                      <a:pPr algn="ctr"/>
                      <a:r>
                        <a:rPr lang="en-US" sz="3600" dirty="0"/>
                        <a:t>44.0</a:t>
                      </a:r>
                    </a:p>
                  </a:txBody>
                  <a:tcPr/>
                </a:tc>
                <a:extLst>
                  <a:ext uri="{0D108BD9-81ED-4DB2-BD59-A6C34878D82A}">
                    <a16:rowId xmlns:a16="http://schemas.microsoft.com/office/drawing/2014/main" val="3815254824"/>
                  </a:ext>
                </a:extLst>
              </a:tr>
              <a:tr h="659747">
                <a:tc>
                  <a:txBody>
                    <a:bodyPr/>
                    <a:lstStyle/>
                    <a:p>
                      <a:pPr algn="ctr"/>
                      <a:r>
                        <a:rPr lang="en-US" sz="3600" dirty="0"/>
                        <a:t>3 or more TPVs</a:t>
                      </a:r>
                    </a:p>
                  </a:txBody>
                  <a:tcPr/>
                </a:tc>
                <a:tc>
                  <a:txBody>
                    <a:bodyPr/>
                    <a:lstStyle/>
                    <a:p>
                      <a:pPr algn="ctr"/>
                      <a:r>
                        <a:rPr lang="en-US" sz="3600" dirty="0"/>
                        <a:t>20.9</a:t>
                      </a:r>
                    </a:p>
                  </a:txBody>
                  <a:tcPr/>
                </a:tc>
                <a:extLst>
                  <a:ext uri="{0D108BD9-81ED-4DB2-BD59-A6C34878D82A}">
                    <a16:rowId xmlns:a16="http://schemas.microsoft.com/office/drawing/2014/main" val="3017747329"/>
                  </a:ext>
                </a:extLst>
              </a:tr>
              <a:tr h="659747">
                <a:tc>
                  <a:txBody>
                    <a:bodyPr/>
                    <a:lstStyle/>
                    <a:p>
                      <a:pPr algn="ctr"/>
                      <a:r>
                        <a:rPr lang="en-US" sz="3600" dirty="0"/>
                        <a:t>5 or more TPVs</a:t>
                      </a:r>
                    </a:p>
                  </a:txBody>
                  <a:tcPr/>
                </a:tc>
                <a:tc>
                  <a:txBody>
                    <a:bodyPr/>
                    <a:lstStyle/>
                    <a:p>
                      <a:pPr algn="ctr"/>
                      <a:r>
                        <a:rPr lang="en-US" sz="3600"/>
                        <a:t>2.9</a:t>
                      </a:r>
                      <a:endParaRPr lang="en-US" sz="3600" dirty="0"/>
                    </a:p>
                  </a:txBody>
                  <a:tcPr/>
                </a:tc>
                <a:extLst>
                  <a:ext uri="{0D108BD9-81ED-4DB2-BD59-A6C34878D82A}">
                    <a16:rowId xmlns:a16="http://schemas.microsoft.com/office/drawing/2014/main" val="3939320564"/>
                  </a:ext>
                </a:extLst>
              </a:tr>
            </a:tbl>
          </a:graphicData>
        </a:graphic>
      </p:graphicFrame>
      <p:pic>
        <p:nvPicPr>
          <p:cNvPr id="33" name="Picture 32" descr="Chart, sunburst chart&#10;&#10;Description automatically generated">
            <a:extLst>
              <a:ext uri="{FF2B5EF4-FFF2-40B4-BE49-F238E27FC236}">
                <a16:creationId xmlns:a16="http://schemas.microsoft.com/office/drawing/2014/main" id="{C16EDCA1-0431-184B-6B41-F4582728D1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762404" y="21739190"/>
            <a:ext cx="4479308" cy="4487872"/>
          </a:xfrm>
          <a:prstGeom prst="rect">
            <a:avLst/>
          </a:prstGeom>
        </p:spPr>
      </p:pic>
      <p:sp>
        <p:nvSpPr>
          <p:cNvPr id="36" name="TextBox 35">
            <a:extLst>
              <a:ext uri="{FF2B5EF4-FFF2-40B4-BE49-F238E27FC236}">
                <a16:creationId xmlns:a16="http://schemas.microsoft.com/office/drawing/2014/main" id="{14683400-9460-1E7B-3251-EAE65B340780}"/>
              </a:ext>
            </a:extLst>
          </p:cNvPr>
          <p:cNvSpPr txBox="1"/>
          <p:nvPr/>
        </p:nvSpPr>
        <p:spPr>
          <a:xfrm>
            <a:off x="22698020" y="20652635"/>
            <a:ext cx="5495087" cy="1015663"/>
          </a:xfrm>
          <a:prstGeom prst="rect">
            <a:avLst/>
          </a:prstGeom>
          <a:noFill/>
        </p:spPr>
        <p:txBody>
          <a:bodyPr wrap="square" rtlCol="0">
            <a:spAutoFit/>
          </a:bodyPr>
          <a:lstStyle/>
          <a:p>
            <a:pPr algn="just"/>
            <a:r>
              <a:rPr lang="en-US" sz="2000" i="1" dirty="0"/>
              <a:t>Figure 4: Probability Density Function of the 24-hour intensification rate of AC (</a:t>
            </a:r>
            <a:r>
              <a:rPr lang="en-US" sz="2000" i="1" dirty="0" err="1"/>
              <a:t>hPa</a:t>
            </a:r>
            <a:r>
              <a:rPr lang="en-US" sz="2000" i="1" dirty="0"/>
              <a:t>) and distance from the nearest TPV (km).</a:t>
            </a:r>
          </a:p>
        </p:txBody>
      </p:sp>
      <p:sp>
        <p:nvSpPr>
          <p:cNvPr id="38" name="TextBox 37">
            <a:extLst>
              <a:ext uri="{FF2B5EF4-FFF2-40B4-BE49-F238E27FC236}">
                <a16:creationId xmlns:a16="http://schemas.microsoft.com/office/drawing/2014/main" id="{9C531ECD-A411-0F83-DEBF-9BD6D3A80335}"/>
              </a:ext>
            </a:extLst>
          </p:cNvPr>
          <p:cNvSpPr txBox="1"/>
          <p:nvPr/>
        </p:nvSpPr>
        <p:spPr>
          <a:xfrm>
            <a:off x="28485715" y="20616421"/>
            <a:ext cx="4975453" cy="1015663"/>
          </a:xfrm>
          <a:prstGeom prst="rect">
            <a:avLst/>
          </a:prstGeom>
          <a:noFill/>
        </p:spPr>
        <p:txBody>
          <a:bodyPr wrap="square" rtlCol="0">
            <a:spAutoFit/>
          </a:bodyPr>
          <a:lstStyle/>
          <a:p>
            <a:pPr algn="just"/>
            <a:r>
              <a:rPr lang="en-US" sz="2000" i="1" dirty="0"/>
              <a:t>Figure 5: Direction of TPV from AC center.  Values of the rings are percentages, and values in the legend are in units of kilometers.</a:t>
            </a:r>
          </a:p>
        </p:txBody>
      </p:sp>
      <p:sp>
        <p:nvSpPr>
          <p:cNvPr id="39" name="TextBox 38">
            <a:extLst>
              <a:ext uri="{FF2B5EF4-FFF2-40B4-BE49-F238E27FC236}">
                <a16:creationId xmlns:a16="http://schemas.microsoft.com/office/drawing/2014/main" id="{C64DFA76-628B-3290-C2BB-FFC15C7B091D}"/>
              </a:ext>
            </a:extLst>
          </p:cNvPr>
          <p:cNvSpPr txBox="1"/>
          <p:nvPr/>
        </p:nvSpPr>
        <p:spPr>
          <a:xfrm>
            <a:off x="33930784" y="17324740"/>
            <a:ext cx="9124475" cy="2554545"/>
          </a:xfrm>
          <a:prstGeom prst="rect">
            <a:avLst/>
          </a:prstGeom>
          <a:noFill/>
        </p:spPr>
        <p:txBody>
          <a:bodyPr wrap="square" rtlCol="0">
            <a:spAutoFit/>
          </a:bodyPr>
          <a:lstStyle/>
          <a:p>
            <a:pPr algn="just"/>
            <a:r>
              <a:rPr lang="en-US" sz="2000" i="1" dirty="0"/>
              <a:t>Figure 6: (a) Probability Density Function of the number of TPVs associated with all ACs (black), the top 10</a:t>
            </a:r>
            <a:r>
              <a:rPr lang="en-US" sz="2000" i="1" baseline="30000" dirty="0"/>
              <a:t>th</a:t>
            </a:r>
            <a:r>
              <a:rPr lang="en-US" sz="2000" i="1" dirty="0"/>
              <a:t> percentile of AC intensity (blue), and the top 10</a:t>
            </a:r>
            <a:r>
              <a:rPr lang="en-US" sz="2000" i="1" baseline="30000" dirty="0"/>
              <a:t>th</a:t>
            </a:r>
            <a:r>
              <a:rPr lang="en-US" sz="2000" i="1" dirty="0"/>
              <a:t> percentile of AC lifetimes (red). (b) Annual distributions of AC lifetimes for all ACs (blue), and ACs with 1 (red), 2 (green), and 5 (magenta) or more TPVs associated with the AC.  Lines show linear fits to exponential distributions of the top 99</a:t>
            </a:r>
            <a:r>
              <a:rPr lang="en-US" sz="2000" i="1" baseline="30000" dirty="0"/>
              <a:t>th</a:t>
            </a:r>
            <a:r>
              <a:rPr lang="en-US" sz="2000" i="1" dirty="0"/>
              <a:t> percentile of lifetimes and its correlation (r) to the full data are shown in the legend.  All slopes are statistically distinguishable from each other for 95% confidence intervals using the two-sided Student's t-test for the slope of a regression line.</a:t>
            </a:r>
          </a:p>
        </p:txBody>
      </p:sp>
    </p:spTree>
    <p:extLst>
      <p:ext uri="{BB962C8B-B14F-4D97-AF65-F5344CB8AC3E}">
        <p14:creationId xmlns:p14="http://schemas.microsoft.com/office/powerpoint/2010/main" val="24275308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11083</TotalTime>
  <Words>1527</Words>
  <Application>Microsoft Macintosh PowerPoint</Application>
  <PresentationFormat>Custom</PresentationFormat>
  <Paragraphs>249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Bray</dc:creator>
  <cp:lastModifiedBy>Cavallo, Steven</cp:lastModifiedBy>
  <cp:revision>202</cp:revision>
  <cp:lastPrinted>2020-01-02T17:50:51Z</cp:lastPrinted>
  <dcterms:created xsi:type="dcterms:W3CDTF">2020-01-01T05:33:36Z</dcterms:created>
  <dcterms:modified xsi:type="dcterms:W3CDTF">2022-08-03T14:18:24Z</dcterms:modified>
</cp:coreProperties>
</file>